
<file path=[Content_Types].xml><?xml version="1.0" encoding="utf-8"?>
<Types xmlns="http://schemas.openxmlformats.org/package/2006/content-types">
  <Default Extension="xml" ContentType="application/xml"/>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8"/>
  </p:notesMasterIdLst>
  <p:sldIdLst>
    <p:sldId id="401" r:id="rId2"/>
    <p:sldId id="356" r:id="rId3"/>
    <p:sldId id="358" r:id="rId4"/>
    <p:sldId id="359" r:id="rId5"/>
    <p:sldId id="400" r:id="rId6"/>
    <p:sldId id="360" r:id="rId7"/>
    <p:sldId id="361" r:id="rId8"/>
    <p:sldId id="362" r:id="rId9"/>
    <p:sldId id="363" r:id="rId10"/>
    <p:sldId id="364" r:id="rId11"/>
    <p:sldId id="365" r:id="rId12"/>
    <p:sldId id="366" r:id="rId13"/>
    <p:sldId id="367" r:id="rId14"/>
    <p:sldId id="388" r:id="rId15"/>
    <p:sldId id="382" r:id="rId16"/>
    <p:sldId id="389" r:id="rId17"/>
    <p:sldId id="393" r:id="rId18"/>
    <p:sldId id="394" r:id="rId19"/>
    <p:sldId id="395" r:id="rId20"/>
    <p:sldId id="396" r:id="rId21"/>
    <p:sldId id="397" r:id="rId22"/>
    <p:sldId id="398" r:id="rId23"/>
    <p:sldId id="399" r:id="rId24"/>
    <p:sldId id="368" r:id="rId25"/>
    <p:sldId id="390" r:id="rId26"/>
    <p:sldId id="372" r:id="rId27"/>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407" autoAdjust="0"/>
    <p:restoredTop sz="94643"/>
  </p:normalViewPr>
  <p:slideViewPr>
    <p:cSldViewPr>
      <p:cViewPr>
        <p:scale>
          <a:sx n="100" d="100"/>
          <a:sy n="100" d="100"/>
        </p:scale>
        <p:origin x="352" y="5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0" y="0"/>
            <a:ext cx="2971800" cy="4572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67587" name="Rectangle 3"/>
          <p:cNvSpPr>
            <a:spLocks noGrp="1" noChangeArrowheads="1"/>
          </p:cNvSpPr>
          <p:nvPr>
            <p:ph type="dt" idx="1"/>
          </p:nvPr>
        </p:nvSpPr>
        <p:spPr bwMode="auto">
          <a:xfrm>
            <a:off x="3886200" y="0"/>
            <a:ext cx="2971800" cy="4572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675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 xmlns:a14="http://schemas.microsoft.com/office/drawing/2010/main" val="1"/>
            </a:ext>
          </a:extLst>
        </p:spPr>
      </p:sp>
      <p:sp>
        <p:nvSpPr>
          <p:cNvPr id="67589" name="Rectangle 5"/>
          <p:cNvSpPr>
            <a:spLocks noGrp="1" noChangeArrowheads="1"/>
          </p:cNvSpPr>
          <p:nvPr>
            <p:ph type="body" sz="quarter" idx="3"/>
          </p:nvPr>
        </p:nvSpPr>
        <p:spPr bwMode="auto">
          <a:xfrm>
            <a:off x="914400" y="4343400"/>
            <a:ext cx="5029200" cy="41148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7590" name="Rectangle 6"/>
          <p:cNvSpPr>
            <a:spLocks noGrp="1" noChangeArrowheads="1"/>
          </p:cNvSpPr>
          <p:nvPr>
            <p:ph type="ftr" sz="quarter" idx="4"/>
          </p:nvPr>
        </p:nvSpPr>
        <p:spPr bwMode="auto">
          <a:xfrm>
            <a:off x="0" y="8686800"/>
            <a:ext cx="2971800" cy="4572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67591" name="Rectangle 7"/>
          <p:cNvSpPr>
            <a:spLocks noGrp="1" noChangeArrowheads="1"/>
          </p:cNvSpPr>
          <p:nvPr>
            <p:ph type="sldNum" sz="quarter" idx="5"/>
          </p:nvPr>
        </p:nvSpPr>
        <p:spPr bwMode="auto">
          <a:xfrm>
            <a:off x="3886200" y="8686800"/>
            <a:ext cx="2971800" cy="4572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6DC4F713-32D8-AF49-AB69-9DEEA6017651}" type="slidenum">
              <a:rPr lang="en-US"/>
              <a:pPr>
                <a:defRPr/>
              </a:pPr>
              <a:t>‹#›</a:t>
            </a:fld>
            <a:endParaRPr lang="en-US"/>
          </a:p>
        </p:txBody>
      </p:sp>
    </p:spTree>
    <p:extLst>
      <p:ext uri="{BB962C8B-B14F-4D97-AF65-F5344CB8AC3E}">
        <p14:creationId xmlns:p14="http://schemas.microsoft.com/office/powerpoint/2010/main" val="3530535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FC335CE-7F38-C44C-85D2-86D7BFFC08C6}" type="slidenum">
              <a:rPr lang="en-US" sz="1200"/>
              <a:pPr/>
              <a:t>15</a:t>
            </a:fld>
            <a:endParaRPr lang="en-US" sz="1200"/>
          </a:p>
        </p:txBody>
      </p:sp>
      <p:sp>
        <p:nvSpPr>
          <p:cNvPr id="129026"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60771" name="Rectangle 3"/>
          <p:cNvSpPr>
            <a:spLocks noGrp="1" noChangeArrowheads="1"/>
          </p:cNvSpPr>
          <p:nvPr>
            <p:ph type="body" idx="1"/>
          </p:nvPr>
        </p:nvSpPr>
        <p:spPr>
          <a:noFill/>
        </p:spPr>
        <p:txBody>
          <a:bodyPr/>
          <a:lstStyle/>
          <a:p>
            <a:pPr eaLnBrk="1" hangingPunct="1"/>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20D3887-9597-594B-86B4-5C7FD1811C91}" type="slidenum">
              <a:rPr lang="en-US"/>
              <a:pPr>
                <a:defRPr/>
              </a:pPr>
              <a:t>‹#›</a:t>
            </a:fld>
            <a:endParaRPr lang="en-US"/>
          </a:p>
        </p:txBody>
      </p:sp>
    </p:spTree>
    <p:extLst>
      <p:ext uri="{BB962C8B-B14F-4D97-AF65-F5344CB8AC3E}">
        <p14:creationId xmlns:p14="http://schemas.microsoft.com/office/powerpoint/2010/main" val="26262835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174962-537D-1F45-9ABD-3A6F8E1D973B}" type="slidenum">
              <a:rPr lang="en-US"/>
              <a:pPr>
                <a:defRPr/>
              </a:pPr>
              <a:t>‹#›</a:t>
            </a:fld>
            <a:endParaRPr lang="en-US"/>
          </a:p>
        </p:txBody>
      </p:sp>
    </p:spTree>
    <p:extLst>
      <p:ext uri="{BB962C8B-B14F-4D97-AF65-F5344CB8AC3E}">
        <p14:creationId xmlns:p14="http://schemas.microsoft.com/office/powerpoint/2010/main" val="2323823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25DF69-597E-A84F-A6E7-D0DA87E699E0}" type="slidenum">
              <a:rPr lang="en-US"/>
              <a:pPr>
                <a:defRPr/>
              </a:pPr>
              <a:t>‹#›</a:t>
            </a:fld>
            <a:endParaRPr lang="en-US"/>
          </a:p>
        </p:txBody>
      </p:sp>
    </p:spTree>
    <p:extLst>
      <p:ext uri="{BB962C8B-B14F-4D97-AF65-F5344CB8AC3E}">
        <p14:creationId xmlns:p14="http://schemas.microsoft.com/office/powerpoint/2010/main" val="1635584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8A49073-D63B-DB43-BE39-71D4F3497029}" type="slidenum">
              <a:rPr lang="en-US"/>
              <a:pPr>
                <a:defRPr/>
              </a:pPr>
              <a:t>‹#›</a:t>
            </a:fld>
            <a:endParaRPr lang="en-US"/>
          </a:p>
        </p:txBody>
      </p:sp>
    </p:spTree>
    <p:extLst>
      <p:ext uri="{BB962C8B-B14F-4D97-AF65-F5344CB8AC3E}">
        <p14:creationId xmlns:p14="http://schemas.microsoft.com/office/powerpoint/2010/main" val="3322033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F315FC-5A36-A74F-ABAE-2E1D19F268ED}" type="slidenum">
              <a:rPr lang="en-US"/>
              <a:pPr>
                <a:defRPr/>
              </a:pPr>
              <a:t>‹#›</a:t>
            </a:fld>
            <a:endParaRPr lang="en-US"/>
          </a:p>
        </p:txBody>
      </p:sp>
    </p:spTree>
    <p:extLst>
      <p:ext uri="{BB962C8B-B14F-4D97-AF65-F5344CB8AC3E}">
        <p14:creationId xmlns:p14="http://schemas.microsoft.com/office/powerpoint/2010/main" val="3517517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65FADE-634B-9348-A894-A5AA0635860D}" type="slidenum">
              <a:rPr lang="en-US"/>
              <a:pPr>
                <a:defRPr/>
              </a:pPr>
              <a:t>‹#›</a:t>
            </a:fld>
            <a:endParaRPr lang="en-US"/>
          </a:p>
        </p:txBody>
      </p:sp>
    </p:spTree>
    <p:extLst>
      <p:ext uri="{BB962C8B-B14F-4D97-AF65-F5344CB8AC3E}">
        <p14:creationId xmlns:p14="http://schemas.microsoft.com/office/powerpoint/2010/main" val="3337263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60A85BA-E33B-A045-86AE-377C8C975FCB}" type="slidenum">
              <a:rPr lang="en-US"/>
              <a:pPr>
                <a:defRPr/>
              </a:pPr>
              <a:t>‹#›</a:t>
            </a:fld>
            <a:endParaRPr lang="en-US"/>
          </a:p>
        </p:txBody>
      </p:sp>
    </p:spTree>
    <p:extLst>
      <p:ext uri="{BB962C8B-B14F-4D97-AF65-F5344CB8AC3E}">
        <p14:creationId xmlns:p14="http://schemas.microsoft.com/office/powerpoint/2010/main" val="11761311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8AAE317-F1C7-2D4F-92CE-594CB74427B0}" type="slidenum">
              <a:rPr lang="en-US"/>
              <a:pPr>
                <a:defRPr/>
              </a:pPr>
              <a:t>‹#›</a:t>
            </a:fld>
            <a:endParaRPr lang="en-US"/>
          </a:p>
        </p:txBody>
      </p:sp>
    </p:spTree>
    <p:extLst>
      <p:ext uri="{BB962C8B-B14F-4D97-AF65-F5344CB8AC3E}">
        <p14:creationId xmlns:p14="http://schemas.microsoft.com/office/powerpoint/2010/main" val="2614973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A50CF69-E495-7345-82C9-CEC0AD8D1499}" type="slidenum">
              <a:rPr lang="en-US"/>
              <a:pPr>
                <a:defRPr/>
              </a:pPr>
              <a:t>‹#›</a:t>
            </a:fld>
            <a:endParaRPr lang="en-US"/>
          </a:p>
        </p:txBody>
      </p:sp>
    </p:spTree>
    <p:extLst>
      <p:ext uri="{BB962C8B-B14F-4D97-AF65-F5344CB8AC3E}">
        <p14:creationId xmlns:p14="http://schemas.microsoft.com/office/powerpoint/2010/main" val="4256276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D54B90-6014-3E46-90C0-4F4FD3CF437F}" type="slidenum">
              <a:rPr lang="en-US"/>
              <a:pPr>
                <a:defRPr/>
              </a:pPr>
              <a:t>‹#›</a:t>
            </a:fld>
            <a:endParaRPr lang="en-US"/>
          </a:p>
        </p:txBody>
      </p:sp>
    </p:spTree>
    <p:extLst>
      <p:ext uri="{BB962C8B-B14F-4D97-AF65-F5344CB8AC3E}">
        <p14:creationId xmlns:p14="http://schemas.microsoft.com/office/powerpoint/2010/main" val="3656452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D509C0A-55D5-B744-B40A-EA369916832A}" type="slidenum">
              <a:rPr lang="en-US"/>
              <a:pPr>
                <a:defRPr/>
              </a:pPr>
              <a:t>‹#›</a:t>
            </a:fld>
            <a:endParaRPr lang="en-US"/>
          </a:p>
        </p:txBody>
      </p:sp>
    </p:spTree>
    <p:extLst>
      <p:ext uri="{BB962C8B-B14F-4D97-AF65-F5344CB8AC3E}">
        <p14:creationId xmlns:p14="http://schemas.microsoft.com/office/powerpoint/2010/main" val="221574530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FAA26D3D-D897-4be2-8F04-BA451C77F1D7}">
              <ma14:placeholderFlag xmlns:ma14="http://schemas.microsoft.com/office/mac/drawingml/2011/main" val="1"/>
            </a:ex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smtClean="0"/>
            </a:lvl1pPr>
          </a:lstStyle>
          <a:p>
            <a:pPr>
              <a:defRPr/>
            </a:pPr>
            <a:fld id="{504CA187-C0AB-674F-B7E3-76F57CAB0CD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dh.gov.uk/dr_consum_dh/groups/dh_digitalassets/@dh/@en/documents/digitalasset/dh_081119.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17680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331640" y="1340768"/>
            <a:ext cx="6696744" cy="3416320"/>
          </a:xfrm>
          <a:prstGeom prst="rect">
            <a:avLst/>
          </a:prstGeom>
        </p:spPr>
        <p:txBody>
          <a:bodyPr wrap="square">
            <a:spAutoFit/>
          </a:bodyPr>
          <a:lstStyle/>
          <a:p>
            <a:r>
              <a:rPr lang="en-GB"/>
              <a:t>•	</a:t>
            </a:r>
            <a:r>
              <a:rPr lang="en-GB" smtClean="0"/>
              <a:t>Commissioners</a:t>
            </a:r>
          </a:p>
          <a:p>
            <a:r>
              <a:rPr lang="en-GB" smtClean="0"/>
              <a:t>•	Social workers or care plan managers</a:t>
            </a:r>
            <a:endParaRPr lang="en-GB"/>
          </a:p>
          <a:p>
            <a:r>
              <a:rPr lang="en-GB"/>
              <a:t>•	Care and </a:t>
            </a:r>
            <a:r>
              <a:rPr lang="en-GB" smtClean="0"/>
              <a:t>support </a:t>
            </a:r>
            <a:r>
              <a:rPr lang="en-GB"/>
              <a:t>p</a:t>
            </a:r>
            <a:r>
              <a:rPr lang="en-GB" smtClean="0"/>
              <a:t>roviders</a:t>
            </a:r>
            <a:endParaRPr lang="en-GB"/>
          </a:p>
          <a:p>
            <a:r>
              <a:rPr lang="en-GB"/>
              <a:t>•	Inspectors and </a:t>
            </a:r>
            <a:r>
              <a:rPr lang="en-GB" smtClean="0"/>
              <a:t>quality </a:t>
            </a:r>
            <a:r>
              <a:rPr lang="en-GB"/>
              <a:t>r</a:t>
            </a:r>
            <a:r>
              <a:rPr lang="en-GB" smtClean="0"/>
              <a:t>eviewers</a:t>
            </a:r>
            <a:endParaRPr lang="en-GB"/>
          </a:p>
          <a:p>
            <a:r>
              <a:rPr lang="en-GB"/>
              <a:t>•	</a:t>
            </a:r>
            <a:r>
              <a:rPr lang="en-GB" smtClean="0"/>
              <a:t>Advocacy and information services</a:t>
            </a:r>
            <a:endParaRPr lang="en-GB"/>
          </a:p>
          <a:p>
            <a:r>
              <a:rPr lang="en-GB"/>
              <a:t>•	Support </a:t>
            </a:r>
            <a:r>
              <a:rPr lang="en-GB" smtClean="0"/>
              <a:t>brokers </a:t>
            </a:r>
            <a:r>
              <a:rPr lang="en-GB"/>
              <a:t>(those that still exist)</a:t>
            </a:r>
          </a:p>
          <a:p>
            <a:r>
              <a:rPr lang="en-GB"/>
              <a:t>•	People who work with individuals in their </a:t>
            </a:r>
            <a:r>
              <a:rPr lang="en-GB" smtClean="0"/>
              <a:t>	own </a:t>
            </a:r>
            <a:r>
              <a:rPr lang="en-GB"/>
              <a:t>homes and in the local and </a:t>
            </a:r>
            <a:r>
              <a:rPr lang="en-GB" smtClean="0"/>
              <a:t>wider 	community</a:t>
            </a:r>
            <a:endParaRPr lang="en-GB"/>
          </a:p>
        </p:txBody>
      </p:sp>
    </p:spTree>
    <p:extLst>
      <p:ext uri="{BB962C8B-B14F-4D97-AF65-F5344CB8AC3E}">
        <p14:creationId xmlns:p14="http://schemas.microsoft.com/office/powerpoint/2010/main" val="599860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051720" y="2564904"/>
            <a:ext cx="5328592" cy="1569660"/>
          </a:xfrm>
          <a:prstGeom prst="rect">
            <a:avLst/>
          </a:prstGeom>
        </p:spPr>
        <p:txBody>
          <a:bodyPr wrap="square">
            <a:spAutoFit/>
          </a:bodyPr>
          <a:lstStyle/>
          <a:p>
            <a:pPr algn="ctr"/>
            <a:r>
              <a:rPr lang="en-GB" b="1" dirty="0"/>
              <a:t>WHAT </a:t>
            </a:r>
            <a:r>
              <a:rPr lang="en-GB" b="1" dirty="0" smtClean="0"/>
              <a:t>DOES PERSONALISATION </a:t>
            </a:r>
          </a:p>
          <a:p>
            <a:pPr algn="ctr"/>
            <a:r>
              <a:rPr lang="en-GB" b="1" dirty="0" smtClean="0"/>
              <a:t>MEAN </a:t>
            </a:r>
            <a:r>
              <a:rPr lang="en-GB" b="1" dirty="0"/>
              <a:t>FOR </a:t>
            </a:r>
            <a:r>
              <a:rPr lang="en-GB" b="1" dirty="0" smtClean="0"/>
              <a:t>PROVIDERS?</a:t>
            </a:r>
            <a:r>
              <a:rPr lang="en-GB" dirty="0" smtClean="0">
                <a:effectLst/>
              </a:rPr>
              <a:t> </a:t>
            </a:r>
            <a:endParaRPr lang="en-GB" dirty="0" smtClean="0">
              <a:effectLst/>
            </a:endParaRPr>
          </a:p>
          <a:p>
            <a:pPr algn="ctr"/>
            <a:endParaRPr lang="en-GB" dirty="0"/>
          </a:p>
          <a:p>
            <a:pPr algn="ctr"/>
            <a:r>
              <a:rPr lang="en-GB" dirty="0" smtClean="0"/>
              <a:t>CHALLENGING</a:t>
            </a:r>
            <a:endParaRPr lang="en-US" dirty="0"/>
          </a:p>
        </p:txBody>
      </p:sp>
    </p:spTree>
    <p:extLst>
      <p:ext uri="{BB962C8B-B14F-4D97-AF65-F5344CB8AC3E}">
        <p14:creationId xmlns:p14="http://schemas.microsoft.com/office/powerpoint/2010/main" val="19954741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763688" y="1772816"/>
            <a:ext cx="5760640" cy="3416320"/>
          </a:xfrm>
          <a:prstGeom prst="rect">
            <a:avLst/>
          </a:prstGeom>
        </p:spPr>
        <p:txBody>
          <a:bodyPr wrap="square">
            <a:spAutoFit/>
          </a:bodyPr>
          <a:lstStyle/>
          <a:p>
            <a:r>
              <a:rPr lang="en-GB" dirty="0" smtClean="0"/>
              <a:t>• Cuts </a:t>
            </a:r>
            <a:r>
              <a:rPr lang="en-GB" dirty="0"/>
              <a:t>alongside pressure to personalise and </a:t>
            </a:r>
            <a:r>
              <a:rPr lang="en-GB" dirty="0" smtClean="0"/>
              <a:t>innovate</a:t>
            </a:r>
          </a:p>
          <a:p>
            <a:endParaRPr lang="en-GB" dirty="0"/>
          </a:p>
          <a:p>
            <a:r>
              <a:rPr lang="en-GB" dirty="0" smtClean="0"/>
              <a:t>• Changing </a:t>
            </a:r>
            <a:r>
              <a:rPr lang="en-GB" dirty="0"/>
              <a:t>expectations of people needing </a:t>
            </a:r>
            <a:r>
              <a:rPr lang="en-GB" dirty="0" smtClean="0"/>
              <a:t>support</a:t>
            </a:r>
          </a:p>
          <a:p>
            <a:endParaRPr lang="en-GB" dirty="0"/>
          </a:p>
          <a:p>
            <a:r>
              <a:rPr lang="en-GB" dirty="0" smtClean="0"/>
              <a:t>• Competition </a:t>
            </a:r>
            <a:r>
              <a:rPr lang="en-GB" dirty="0"/>
              <a:t>through </a:t>
            </a:r>
            <a:r>
              <a:rPr lang="en-GB" dirty="0" smtClean="0"/>
              <a:t>choice </a:t>
            </a:r>
            <a:r>
              <a:rPr lang="en-GB" dirty="0"/>
              <a:t>of activities and </a:t>
            </a:r>
            <a:r>
              <a:rPr lang="en-GB" dirty="0" smtClean="0"/>
              <a:t>support</a:t>
            </a:r>
            <a:r>
              <a:rPr lang="en-GB" dirty="0"/>
              <a:t> </a:t>
            </a:r>
            <a:endParaRPr lang="en-GB" dirty="0" smtClean="0"/>
          </a:p>
          <a:p>
            <a:endParaRPr lang="en-GB" dirty="0"/>
          </a:p>
        </p:txBody>
      </p:sp>
    </p:spTree>
    <p:extLst>
      <p:ext uri="{BB962C8B-B14F-4D97-AF65-F5344CB8AC3E}">
        <p14:creationId xmlns:p14="http://schemas.microsoft.com/office/powerpoint/2010/main" val="29585511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7744" y="2564904"/>
            <a:ext cx="4572000" cy="1569660"/>
          </a:xfrm>
          <a:prstGeom prst="rect">
            <a:avLst/>
          </a:prstGeom>
        </p:spPr>
        <p:txBody>
          <a:bodyPr>
            <a:spAutoFit/>
          </a:bodyPr>
          <a:lstStyle/>
          <a:p>
            <a:pPr algn="ctr"/>
            <a:r>
              <a:rPr lang="en-GB" b="1" smtClean="0">
                <a:solidFill>
                  <a:schemeClr val="bg1"/>
                </a:solidFill>
              </a:rPr>
              <a:t>JOSHUA</a:t>
            </a:r>
          </a:p>
          <a:p>
            <a:pPr algn="ctr"/>
            <a:endParaRPr lang="en-GB">
              <a:solidFill>
                <a:schemeClr val="bg1"/>
              </a:solidFill>
            </a:endParaRPr>
          </a:p>
          <a:p>
            <a:pPr algn="ctr"/>
            <a:r>
              <a:rPr lang="en-GB" b="1">
                <a:solidFill>
                  <a:schemeClr val="bg1"/>
                </a:solidFill>
              </a:rPr>
              <a:t> </a:t>
            </a:r>
            <a:endParaRPr lang="en-GB">
              <a:solidFill>
                <a:schemeClr val="bg1"/>
              </a:solidFill>
            </a:endParaRPr>
          </a:p>
          <a:p>
            <a:pPr algn="ctr"/>
            <a:r>
              <a:rPr lang="en-GB" b="1">
                <a:solidFill>
                  <a:schemeClr val="bg1"/>
                </a:solidFill>
              </a:rPr>
              <a:t>JACK</a:t>
            </a:r>
            <a:endParaRPr lang="en-GB">
              <a:solidFill>
                <a:schemeClr val="bg1"/>
              </a:solidFill>
            </a:endParaRPr>
          </a:p>
        </p:txBody>
      </p:sp>
    </p:spTree>
    <p:extLst>
      <p:ext uri="{BB962C8B-B14F-4D97-AF65-F5344CB8AC3E}">
        <p14:creationId xmlns:p14="http://schemas.microsoft.com/office/powerpoint/2010/main" val="18620668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195736" y="1196752"/>
            <a:ext cx="4572000" cy="4339650"/>
          </a:xfrm>
          <a:prstGeom prst="rect">
            <a:avLst/>
          </a:prstGeom>
        </p:spPr>
        <p:txBody>
          <a:bodyPr>
            <a:spAutoFit/>
          </a:bodyPr>
          <a:lstStyle/>
          <a:p>
            <a:pPr algn="ctr"/>
            <a:r>
              <a:rPr lang="en-US" sz="4800" i="1" dirty="0" smtClean="0"/>
              <a:t>PLANNING</a:t>
            </a:r>
            <a:r>
              <a:rPr lang="en-US" dirty="0" smtClean="0"/>
              <a:t> </a:t>
            </a:r>
            <a:r>
              <a:rPr lang="en-US" dirty="0" smtClean="0"/>
              <a:t>is </a:t>
            </a:r>
            <a:r>
              <a:rPr lang="en-US" dirty="0" smtClean="0"/>
              <a:t>important and </a:t>
            </a:r>
            <a:r>
              <a:rPr lang="en-GB" dirty="0" smtClean="0"/>
              <a:t>affirmative</a:t>
            </a:r>
            <a:endParaRPr lang="en-GB" dirty="0" smtClean="0"/>
          </a:p>
          <a:p>
            <a:pPr algn="ctr"/>
            <a:endParaRPr lang="en-GB" dirty="0"/>
          </a:p>
          <a:p>
            <a:pPr algn="ctr"/>
            <a:r>
              <a:rPr lang="en-US" dirty="0" smtClean="0"/>
              <a:t>an </a:t>
            </a:r>
            <a:r>
              <a:rPr lang="en-US" dirty="0" smtClean="0"/>
              <a:t>opportunity to explore and s</a:t>
            </a:r>
            <a:r>
              <a:rPr lang="en-GB" dirty="0" err="1" smtClean="0"/>
              <a:t>hape</a:t>
            </a:r>
            <a:r>
              <a:rPr lang="en-GB" dirty="0" smtClean="0"/>
              <a:t> a </a:t>
            </a:r>
            <a:r>
              <a:rPr lang="en-GB" dirty="0" smtClean="0"/>
              <a:t>vision</a:t>
            </a:r>
            <a:r>
              <a:rPr lang="en-GB" dirty="0"/>
              <a:t>, </a:t>
            </a:r>
            <a:r>
              <a:rPr lang="en-GB" dirty="0" smtClean="0"/>
              <a:t>encourage aspiration – but </a:t>
            </a:r>
            <a:r>
              <a:rPr lang="en-GB" dirty="0" smtClean="0"/>
              <a:t>it doesn’t tell you</a:t>
            </a:r>
          </a:p>
          <a:p>
            <a:pPr algn="ctr"/>
            <a:endParaRPr lang="en-GB" dirty="0"/>
          </a:p>
          <a:p>
            <a:pPr algn="ctr"/>
            <a:r>
              <a:rPr lang="en-GB" sz="6000" i="1" dirty="0" smtClean="0"/>
              <a:t>HOW</a:t>
            </a:r>
            <a:r>
              <a:rPr lang="en-GB" dirty="0" smtClean="0"/>
              <a:t> </a:t>
            </a:r>
            <a:r>
              <a:rPr lang="en-GB" dirty="0"/>
              <a:t>TO DO IT!</a:t>
            </a:r>
          </a:p>
        </p:txBody>
      </p:sp>
    </p:spTree>
    <p:extLst>
      <p:ext uri="{BB962C8B-B14F-4D97-AF65-F5344CB8AC3E}">
        <p14:creationId xmlns:p14="http://schemas.microsoft.com/office/powerpoint/2010/main" val="16177211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0"/>
            <a:ext cx="8875059" cy="6858000"/>
          </a:xfrm>
          <a:prstGeom prst="rect">
            <a:avLst/>
          </a:prstGeom>
        </p:spPr>
      </p:pic>
    </p:spTree>
    <p:extLst>
      <p:ext uri="{BB962C8B-B14F-4D97-AF65-F5344CB8AC3E}">
        <p14:creationId xmlns:p14="http://schemas.microsoft.com/office/powerpoint/2010/main" val="39863716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2339752" y="2636912"/>
            <a:ext cx="4572000" cy="1292662"/>
          </a:xfrm>
          <a:prstGeom prst="rect">
            <a:avLst/>
          </a:prstGeom>
        </p:spPr>
        <p:txBody>
          <a:bodyPr>
            <a:spAutoFit/>
          </a:bodyPr>
          <a:lstStyle/>
          <a:p>
            <a:pPr algn="ctr"/>
            <a:r>
              <a:rPr lang="en-GB" dirty="0" smtClean="0"/>
              <a:t>KNOW YOUR </a:t>
            </a:r>
            <a:r>
              <a:rPr lang="en-GB" sz="5400" i="1" dirty="0" smtClean="0"/>
              <a:t>RIGHTS</a:t>
            </a:r>
            <a:endParaRPr lang="en-GB" sz="5400" i="1" dirty="0"/>
          </a:p>
        </p:txBody>
      </p:sp>
    </p:spTree>
    <p:extLst>
      <p:ext uri="{BB962C8B-B14F-4D97-AF65-F5344CB8AC3E}">
        <p14:creationId xmlns:p14="http://schemas.microsoft.com/office/powerpoint/2010/main" val="38473209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899592" y="764704"/>
            <a:ext cx="7488832" cy="5262979"/>
          </a:xfrm>
          <a:prstGeom prst="rect">
            <a:avLst/>
          </a:prstGeom>
        </p:spPr>
        <p:txBody>
          <a:bodyPr wrap="square">
            <a:spAutoFit/>
          </a:bodyPr>
          <a:lstStyle/>
          <a:p>
            <a:r>
              <a:rPr lang="en-US"/>
              <a:t> </a:t>
            </a:r>
            <a:r>
              <a:rPr lang="en-US" b="1" smtClean="0"/>
              <a:t>The </a:t>
            </a:r>
            <a:r>
              <a:rPr lang="en-US" b="1"/>
              <a:t>Human Rights Act</a:t>
            </a:r>
            <a:r>
              <a:rPr lang="en-US"/>
              <a:t> 1998 (HRA) came into force in 2000. </a:t>
            </a:r>
          </a:p>
          <a:p>
            <a:r>
              <a:rPr lang="en-US"/>
              <a:t> </a:t>
            </a:r>
          </a:p>
          <a:p>
            <a:r>
              <a:rPr lang="en-US"/>
              <a:t>Article 14 – the right to not be discriminated against in the enjoyment of your other </a:t>
            </a:r>
            <a:r>
              <a:rPr lang="en-US" smtClean="0"/>
              <a:t>rights has </a:t>
            </a:r>
            <a:r>
              <a:rPr lang="en-US"/>
              <a:t>a particular relevance to those with learning disabilities. </a:t>
            </a:r>
            <a:endParaRPr lang="en-US" smtClean="0"/>
          </a:p>
          <a:p>
            <a:endParaRPr lang="en-US"/>
          </a:p>
          <a:p>
            <a:r>
              <a:rPr lang="en-US" smtClean="0"/>
              <a:t>Along </a:t>
            </a:r>
            <a:r>
              <a:rPr lang="en-US"/>
              <a:t>with certain legislation such as the Disability Discrimination Act, this right has the potential to ensure that people with learning disabilities are not discriminated against because of their disability, in all aspects of life, including healthcare, job opportunities, the right to independent living, the right to services and support in the community</a:t>
            </a:r>
            <a:r>
              <a:rPr lang="en-US" smtClean="0"/>
              <a:t>.</a:t>
            </a:r>
            <a:endParaRPr lang="en-US"/>
          </a:p>
        </p:txBody>
      </p:sp>
    </p:spTree>
    <p:extLst>
      <p:ext uri="{BB962C8B-B14F-4D97-AF65-F5344CB8AC3E}">
        <p14:creationId xmlns:p14="http://schemas.microsoft.com/office/powerpoint/2010/main" val="19067067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187624" y="1124744"/>
            <a:ext cx="6984776" cy="4893647"/>
          </a:xfrm>
          <a:prstGeom prst="rect">
            <a:avLst/>
          </a:prstGeom>
        </p:spPr>
        <p:txBody>
          <a:bodyPr wrap="square">
            <a:spAutoFit/>
          </a:bodyPr>
          <a:lstStyle/>
          <a:p>
            <a:r>
              <a:rPr lang="en-US"/>
              <a:t>This </a:t>
            </a:r>
            <a:r>
              <a:rPr lang="en-US" smtClean="0"/>
              <a:t>month </a:t>
            </a:r>
            <a:r>
              <a:rPr lang="en-US"/>
              <a:t>a </a:t>
            </a:r>
            <a:r>
              <a:rPr lang="en-US" b="1"/>
              <a:t>UN Enquiry </a:t>
            </a:r>
            <a:r>
              <a:rPr lang="en-US"/>
              <a:t>concluded that Austerity policies introduced into welfare and social care by the UK government amount to “systematic violations” of the rights of people with disabilities, </a:t>
            </a:r>
          </a:p>
          <a:p>
            <a:r>
              <a:rPr lang="en-US"/>
              <a:t> </a:t>
            </a:r>
          </a:p>
          <a:p>
            <a:r>
              <a:rPr lang="en-US"/>
              <a:t>It says a range of measures aimed at reducing public spending since 2010, including controversial changes such as the bedroom tax, and cuts to disability benefits and social care budgets have disproportionately and adversely affected disabled people.</a:t>
            </a:r>
          </a:p>
          <a:p>
            <a:endParaRPr lang="en-US"/>
          </a:p>
        </p:txBody>
      </p:sp>
    </p:spTree>
    <p:extLst>
      <p:ext uri="{BB962C8B-B14F-4D97-AF65-F5344CB8AC3E}">
        <p14:creationId xmlns:p14="http://schemas.microsoft.com/office/powerpoint/2010/main" val="12698709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043608" y="1124744"/>
            <a:ext cx="7272808" cy="3785652"/>
          </a:xfrm>
          <a:prstGeom prst="rect">
            <a:avLst/>
          </a:prstGeom>
        </p:spPr>
        <p:txBody>
          <a:bodyPr wrap="square">
            <a:spAutoFit/>
          </a:bodyPr>
          <a:lstStyle/>
          <a:p>
            <a:r>
              <a:rPr lang="en-GB"/>
              <a:t>“People with learning disabilities and/or autism and their families have an array of rights in law or Government policy </a:t>
            </a:r>
            <a:r>
              <a:rPr lang="en-GB" smtClean="0"/>
              <a:t>… </a:t>
            </a:r>
            <a:r>
              <a:rPr lang="en-GB"/>
              <a:t>[but] the lived experience of people with learning disabilities and/or autism and their families is too often very different. Too often they feel powerless, their rights unclear, misunderstood or ignored.” </a:t>
            </a:r>
            <a:endParaRPr lang="en-GB" smtClean="0"/>
          </a:p>
          <a:p>
            <a:endParaRPr lang="en-GB" sz="1800" smtClean="0"/>
          </a:p>
          <a:p>
            <a:r>
              <a:rPr lang="en-GB" sz="1800" smtClean="0"/>
              <a:t>[NHS England commissioned report] </a:t>
            </a:r>
            <a:r>
              <a:rPr lang="en-GB" sz="1800" b="1" smtClean="0"/>
              <a:t>Winterbourne </a:t>
            </a:r>
            <a:r>
              <a:rPr lang="en-GB" sz="1800" b="1"/>
              <a:t>View </a:t>
            </a:r>
            <a:r>
              <a:rPr lang="en-GB" sz="1800"/>
              <a:t>– Time for Change: transforming the commissioning of services for people with learning disabilities and/or autism (2014)  </a:t>
            </a:r>
          </a:p>
        </p:txBody>
      </p:sp>
    </p:spTree>
    <p:extLst>
      <p:ext uri="{BB962C8B-B14F-4D97-AF65-F5344CB8AC3E}">
        <p14:creationId xmlns:p14="http://schemas.microsoft.com/office/powerpoint/2010/main" val="10281693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979712" y="1905506"/>
            <a:ext cx="5184576" cy="3046988"/>
          </a:xfrm>
          <a:prstGeom prst="rect">
            <a:avLst/>
          </a:prstGeom>
        </p:spPr>
        <p:txBody>
          <a:bodyPr wrap="square">
            <a:spAutoFit/>
          </a:bodyPr>
          <a:lstStyle/>
          <a:p>
            <a:r>
              <a:rPr lang="en-GB" dirty="0" smtClean="0"/>
              <a:t>In </a:t>
            </a:r>
            <a:r>
              <a:rPr lang="en-GB" dirty="0"/>
              <a:t>2007 The Government published “</a:t>
            </a:r>
            <a:r>
              <a:rPr lang="en-GB" dirty="0">
                <a:hlinkClick r:id="rId2"/>
              </a:rPr>
              <a:t>Putting People First</a:t>
            </a:r>
            <a:r>
              <a:rPr lang="en-GB" dirty="0"/>
              <a:t>” </a:t>
            </a:r>
            <a:endParaRPr lang="en-GB" dirty="0" smtClean="0"/>
          </a:p>
          <a:p>
            <a:endParaRPr lang="en-GB" dirty="0" smtClean="0"/>
          </a:p>
          <a:p>
            <a:r>
              <a:rPr lang="en-GB" dirty="0" smtClean="0"/>
              <a:t>– a clear outline for the personalising of services </a:t>
            </a:r>
            <a:r>
              <a:rPr lang="en-GB" dirty="0"/>
              <a:t>to enable individuals to live independently and have complete choice and control in their lives.</a:t>
            </a:r>
          </a:p>
        </p:txBody>
      </p:sp>
    </p:spTree>
    <p:extLst>
      <p:ext uri="{BB962C8B-B14F-4D97-AF65-F5344CB8AC3E}">
        <p14:creationId xmlns:p14="http://schemas.microsoft.com/office/powerpoint/2010/main" val="18037834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1187624" y="692696"/>
            <a:ext cx="6696744" cy="5324535"/>
          </a:xfrm>
          <a:prstGeom prst="rect">
            <a:avLst/>
          </a:prstGeom>
        </p:spPr>
        <p:txBody>
          <a:bodyPr wrap="square">
            <a:spAutoFit/>
          </a:bodyPr>
          <a:lstStyle/>
          <a:p>
            <a:r>
              <a:rPr lang="en-US" sz="2000"/>
              <a:t>NHS England has initiated </a:t>
            </a:r>
            <a:r>
              <a:rPr lang="en-US" sz="2000" b="1"/>
              <a:t>Transforming Care </a:t>
            </a:r>
            <a:r>
              <a:rPr lang="en-US" sz="2000" smtClean="0"/>
              <a:t>to </a:t>
            </a:r>
            <a:r>
              <a:rPr lang="en-US" sz="2000"/>
              <a:t>improve services for people with learning disabilities and/or autism, who display </a:t>
            </a:r>
            <a:r>
              <a:rPr lang="en-US" sz="2000" err="1" smtClean="0"/>
              <a:t>behaviours</a:t>
            </a:r>
            <a:r>
              <a:rPr lang="en-US" sz="2000" smtClean="0"/>
              <a:t> </a:t>
            </a:r>
            <a:r>
              <a:rPr lang="en-US" sz="2000"/>
              <a:t>that </a:t>
            </a:r>
            <a:r>
              <a:rPr lang="en-US" sz="2000" smtClean="0"/>
              <a:t>challenge, </a:t>
            </a:r>
            <a:r>
              <a:rPr lang="en-US" sz="2000"/>
              <a:t>including those with a mental health condition. This will drive system-wide change and enable more people to live in the community, with the right support, and close to home.</a:t>
            </a:r>
          </a:p>
          <a:p>
            <a:r>
              <a:rPr lang="en-GB" sz="2000"/>
              <a:t> </a:t>
            </a:r>
          </a:p>
          <a:p>
            <a:r>
              <a:rPr lang="en-GB" sz="2000" b="1"/>
              <a:t>East Sussex Better Together</a:t>
            </a:r>
            <a:r>
              <a:rPr lang="en-GB" sz="2000"/>
              <a:t> – is aiming for a fully integrated health and social care economy in East Sussex that makes sure people receive proactive, joined up care, supporting them to live as independently as possible</a:t>
            </a:r>
            <a:r>
              <a:rPr lang="en-GB" sz="2000" smtClean="0"/>
              <a:t>.</a:t>
            </a:r>
          </a:p>
          <a:p>
            <a:endParaRPr lang="en-GB" sz="2000"/>
          </a:p>
          <a:p>
            <a:r>
              <a:rPr lang="en-GB" sz="2000" b="1"/>
              <a:t>The Care Act 2014</a:t>
            </a:r>
            <a:r>
              <a:rPr lang="en-GB" sz="2000"/>
              <a:t> – mandatory from April 2015</a:t>
            </a:r>
          </a:p>
          <a:p>
            <a:r>
              <a:rPr lang="en-GB" sz="2000"/>
              <a:t>Its “wellbeing principle” spells out a local authority’s duty to ensure people’s wellbeing is at the centre of all it does. </a:t>
            </a:r>
          </a:p>
        </p:txBody>
      </p:sp>
    </p:spTree>
    <p:extLst>
      <p:ext uri="{BB962C8B-B14F-4D97-AF65-F5344CB8AC3E}">
        <p14:creationId xmlns:p14="http://schemas.microsoft.com/office/powerpoint/2010/main" val="17896148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339752" y="2924944"/>
            <a:ext cx="4572000" cy="1477328"/>
          </a:xfrm>
          <a:prstGeom prst="rect">
            <a:avLst/>
          </a:prstGeom>
        </p:spPr>
        <p:txBody>
          <a:bodyPr>
            <a:spAutoFit/>
          </a:bodyPr>
          <a:lstStyle/>
          <a:p>
            <a:pPr algn="ctr"/>
            <a:r>
              <a:rPr lang="en-GB" dirty="0" smtClean="0"/>
              <a:t>TAKE </a:t>
            </a:r>
            <a:r>
              <a:rPr lang="en-GB" sz="6600" i="1" dirty="0" smtClean="0"/>
              <a:t>SMALL </a:t>
            </a:r>
            <a:r>
              <a:rPr lang="en-GB" dirty="0" smtClean="0"/>
              <a:t>STEPS</a:t>
            </a:r>
            <a:endParaRPr lang="en-GB" dirty="0"/>
          </a:p>
        </p:txBody>
      </p:sp>
    </p:spTree>
    <p:extLst>
      <p:ext uri="{BB962C8B-B14F-4D97-AF65-F5344CB8AC3E}">
        <p14:creationId xmlns:p14="http://schemas.microsoft.com/office/powerpoint/2010/main" val="2489897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411760" y="1772816"/>
            <a:ext cx="4572000" cy="4154984"/>
          </a:xfrm>
          <a:prstGeom prst="rect">
            <a:avLst/>
          </a:prstGeom>
        </p:spPr>
        <p:txBody>
          <a:bodyPr>
            <a:spAutoFit/>
          </a:bodyPr>
          <a:lstStyle/>
          <a:p>
            <a:pPr algn="ctr"/>
            <a:r>
              <a:rPr lang="en-GB" dirty="0" smtClean="0"/>
              <a:t>ENLIST ALL THE </a:t>
            </a:r>
            <a:r>
              <a:rPr lang="en-GB" sz="4800" i="1" dirty="0" smtClean="0"/>
              <a:t>SUPPORT</a:t>
            </a:r>
            <a:r>
              <a:rPr lang="en-GB" dirty="0" smtClean="0"/>
              <a:t> YOU CAN:</a:t>
            </a:r>
          </a:p>
          <a:p>
            <a:pPr algn="ctr"/>
            <a:r>
              <a:rPr lang="en-GB" dirty="0" smtClean="0"/>
              <a:t>• friends</a:t>
            </a:r>
          </a:p>
          <a:p>
            <a:pPr algn="ctr"/>
            <a:r>
              <a:rPr lang="en-GB" dirty="0" smtClean="0"/>
              <a:t>• family members</a:t>
            </a:r>
          </a:p>
          <a:p>
            <a:pPr algn="ctr"/>
            <a:r>
              <a:rPr lang="en-GB" dirty="0" smtClean="0"/>
              <a:t>• people who know you – friends, support workers</a:t>
            </a:r>
          </a:p>
          <a:p>
            <a:pPr algn="ctr"/>
            <a:r>
              <a:rPr lang="en-GB" dirty="0" smtClean="0"/>
              <a:t>• other communities of support such as Project Art Works</a:t>
            </a:r>
          </a:p>
          <a:p>
            <a:pPr algn="ctr"/>
            <a:endParaRPr lang="en-GB" dirty="0"/>
          </a:p>
        </p:txBody>
      </p:sp>
    </p:spTree>
    <p:extLst>
      <p:ext uri="{BB962C8B-B14F-4D97-AF65-F5344CB8AC3E}">
        <p14:creationId xmlns:p14="http://schemas.microsoft.com/office/powerpoint/2010/main" val="1917892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339752" y="2132856"/>
            <a:ext cx="4572000" cy="3170099"/>
          </a:xfrm>
          <a:prstGeom prst="rect">
            <a:avLst/>
          </a:prstGeom>
        </p:spPr>
        <p:txBody>
          <a:bodyPr>
            <a:spAutoFit/>
          </a:bodyPr>
          <a:lstStyle/>
          <a:p>
            <a:pPr algn="ctr"/>
            <a:r>
              <a:rPr lang="en-GB" dirty="0" smtClean="0"/>
              <a:t>STAY FOCUSSED ON THE </a:t>
            </a:r>
            <a:r>
              <a:rPr lang="en-GB" sz="8000" i="1" dirty="0" smtClean="0"/>
              <a:t>GOAL</a:t>
            </a:r>
            <a:r>
              <a:rPr lang="en-GB" b="1" dirty="0" smtClean="0"/>
              <a:t> </a:t>
            </a:r>
          </a:p>
          <a:p>
            <a:pPr algn="ctr"/>
            <a:endParaRPr lang="en-GB" dirty="0"/>
          </a:p>
          <a:p>
            <a:pPr algn="ctr"/>
            <a:r>
              <a:rPr lang="en-GB" dirty="0" smtClean="0"/>
              <a:t>– A GOOD QUALITY OF LIFE THAT IS PERSONALISED AND INVOLVES CHOICE </a:t>
            </a:r>
            <a:endParaRPr lang="en-GB" dirty="0"/>
          </a:p>
        </p:txBody>
      </p:sp>
    </p:spTree>
    <p:extLst>
      <p:ext uri="{BB962C8B-B14F-4D97-AF65-F5344CB8AC3E}">
        <p14:creationId xmlns:p14="http://schemas.microsoft.com/office/powerpoint/2010/main" val="17321137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195736" y="2852936"/>
            <a:ext cx="4572000" cy="830997"/>
          </a:xfrm>
          <a:prstGeom prst="rect">
            <a:avLst/>
          </a:prstGeom>
        </p:spPr>
        <p:txBody>
          <a:bodyPr>
            <a:spAutoFit/>
          </a:bodyPr>
          <a:lstStyle/>
          <a:p>
            <a:pPr algn="ctr"/>
            <a:r>
              <a:rPr lang="en-GB" dirty="0"/>
              <a:t>WHAT PERSONALISATION MEANS TO </a:t>
            </a:r>
            <a:r>
              <a:rPr lang="en-GB" dirty="0" smtClean="0"/>
              <a:t>ME</a:t>
            </a:r>
            <a:endParaRPr lang="en-GB" dirty="0"/>
          </a:p>
        </p:txBody>
      </p:sp>
    </p:spTree>
    <p:extLst>
      <p:ext uri="{BB962C8B-B14F-4D97-AF65-F5344CB8AC3E}">
        <p14:creationId xmlns:p14="http://schemas.microsoft.com/office/powerpoint/2010/main" val="3206006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44700"/>
            <a:ext cx="9144000" cy="2752757"/>
          </a:xfrm>
          <a:prstGeom prst="rect">
            <a:avLst/>
          </a:prstGeom>
        </p:spPr>
      </p:pic>
    </p:spTree>
    <p:extLst>
      <p:ext uri="{BB962C8B-B14F-4D97-AF65-F5344CB8AC3E}">
        <p14:creationId xmlns:p14="http://schemas.microsoft.com/office/powerpoint/2010/main" val="20993655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PATH-DIAGRAM:S.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05000"/>
            <a:ext cx="9144000" cy="3045611"/>
          </a:xfrm>
          <a:prstGeom prst="rect">
            <a:avLst/>
          </a:prstGeom>
        </p:spPr>
      </p:pic>
    </p:spTree>
    <p:extLst>
      <p:ext uri="{BB962C8B-B14F-4D97-AF65-F5344CB8AC3E}">
        <p14:creationId xmlns:p14="http://schemas.microsoft.com/office/powerpoint/2010/main" val="32534876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123728" y="1772816"/>
            <a:ext cx="4968552" cy="2308324"/>
          </a:xfrm>
          <a:prstGeom prst="rect">
            <a:avLst/>
          </a:prstGeom>
        </p:spPr>
        <p:txBody>
          <a:bodyPr wrap="square">
            <a:spAutoFit/>
          </a:bodyPr>
          <a:lstStyle/>
          <a:p>
            <a:r>
              <a:rPr lang="en-GB" b="1" dirty="0"/>
              <a:t>Personalisation</a:t>
            </a:r>
            <a:r>
              <a:rPr lang="en-GB" dirty="0"/>
              <a:t> </a:t>
            </a:r>
            <a:r>
              <a:rPr lang="en-GB" dirty="0" smtClean="0"/>
              <a:t>puts </a:t>
            </a:r>
            <a:r>
              <a:rPr lang="en-GB" dirty="0"/>
              <a:t>individuals in control of planning and implementing systems of care and support that are designed </a:t>
            </a:r>
            <a:r>
              <a:rPr lang="en-GB" dirty="0" smtClean="0"/>
              <a:t>and </a:t>
            </a:r>
            <a:r>
              <a:rPr lang="en-GB" dirty="0"/>
              <a:t>tailored to meet their own unique needs.</a:t>
            </a:r>
          </a:p>
        </p:txBody>
      </p:sp>
    </p:spTree>
    <p:extLst>
      <p:ext uri="{BB962C8B-B14F-4D97-AF65-F5344CB8AC3E}">
        <p14:creationId xmlns:p14="http://schemas.microsoft.com/office/powerpoint/2010/main" val="29550765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267744" y="1484784"/>
            <a:ext cx="4572000" cy="3416320"/>
          </a:xfrm>
          <a:prstGeom prst="rect">
            <a:avLst/>
          </a:prstGeom>
        </p:spPr>
        <p:txBody>
          <a:bodyPr>
            <a:spAutoFit/>
          </a:bodyPr>
          <a:lstStyle/>
          <a:p>
            <a:r>
              <a:rPr lang="en-GB" dirty="0" smtClean="0"/>
              <a:t>Personalisation is now being implemented through</a:t>
            </a:r>
          </a:p>
          <a:p>
            <a:endParaRPr lang="en-GB" dirty="0" smtClean="0"/>
          </a:p>
          <a:p>
            <a:r>
              <a:rPr lang="en-GB" b="1" dirty="0" smtClean="0"/>
              <a:t>•	Direct Payments </a:t>
            </a:r>
          </a:p>
          <a:p>
            <a:r>
              <a:rPr lang="en-GB" b="1" dirty="0" smtClean="0"/>
              <a:t>•	Personal </a:t>
            </a:r>
            <a:r>
              <a:rPr lang="en-GB" b="1" dirty="0"/>
              <a:t>Health </a:t>
            </a:r>
            <a:r>
              <a:rPr lang="en-GB" b="1" dirty="0" smtClean="0"/>
              <a:t>	Budgets </a:t>
            </a:r>
            <a:r>
              <a:rPr lang="en-GB" dirty="0" smtClean="0"/>
              <a:t>(initially </a:t>
            </a:r>
            <a:r>
              <a:rPr lang="en-GB" dirty="0"/>
              <a:t>for people in receipt of Continuing Healthcare</a:t>
            </a:r>
            <a:r>
              <a:rPr lang="en-GB" dirty="0" smtClean="0"/>
              <a:t>)</a:t>
            </a:r>
          </a:p>
          <a:p>
            <a:r>
              <a:rPr lang="en-GB" dirty="0" smtClean="0"/>
              <a:t>•	Personal Budgets</a:t>
            </a:r>
            <a:endParaRPr lang="en-GB" dirty="0"/>
          </a:p>
        </p:txBody>
      </p:sp>
    </p:spTree>
    <p:extLst>
      <p:ext uri="{BB962C8B-B14F-4D97-AF65-F5344CB8AC3E}">
        <p14:creationId xmlns:p14="http://schemas.microsoft.com/office/powerpoint/2010/main" val="34671383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331640" y="836712"/>
            <a:ext cx="6696744" cy="5262979"/>
          </a:xfrm>
          <a:prstGeom prst="rect">
            <a:avLst/>
          </a:prstGeom>
        </p:spPr>
        <p:txBody>
          <a:bodyPr wrap="square">
            <a:spAutoFit/>
          </a:bodyPr>
          <a:lstStyle/>
          <a:p>
            <a:r>
              <a:rPr lang="en-US" dirty="0" smtClean="0"/>
              <a:t>Other options:</a:t>
            </a:r>
          </a:p>
          <a:p>
            <a:endParaRPr lang="en-US" dirty="0" smtClean="0"/>
          </a:p>
          <a:p>
            <a:r>
              <a:rPr lang="en-US" dirty="0" smtClean="0"/>
              <a:t>•</a:t>
            </a:r>
            <a:r>
              <a:rPr lang="en-US" dirty="0"/>
              <a:t>	</a:t>
            </a:r>
            <a:r>
              <a:rPr lang="en-US" b="1" dirty="0" smtClean="0"/>
              <a:t>Residential </a:t>
            </a:r>
            <a:r>
              <a:rPr lang="en-US" b="1" dirty="0"/>
              <a:t>care home</a:t>
            </a:r>
            <a:r>
              <a:rPr lang="en-US" dirty="0"/>
              <a:t> – staffed at all </a:t>
            </a:r>
            <a:r>
              <a:rPr lang="en-US" dirty="0" smtClean="0"/>
              <a:t>times (group ethos so less </a:t>
            </a:r>
            <a:r>
              <a:rPr lang="en-US" dirty="0" err="1" smtClean="0"/>
              <a:t>personalised</a:t>
            </a:r>
            <a:r>
              <a:rPr lang="en-US" dirty="0" smtClean="0"/>
              <a:t>)</a:t>
            </a:r>
          </a:p>
          <a:p>
            <a:endParaRPr lang="en-US" dirty="0"/>
          </a:p>
          <a:p>
            <a:r>
              <a:rPr lang="en-US" dirty="0"/>
              <a:t>•	</a:t>
            </a:r>
            <a:r>
              <a:rPr lang="en-US" b="1" dirty="0"/>
              <a:t>Supported Living </a:t>
            </a:r>
            <a:r>
              <a:rPr lang="en-US" dirty="0"/>
              <a:t>(smaller in scale) – own or rent your home and have control over the support you get, who you live with </a:t>
            </a:r>
            <a:r>
              <a:rPr lang="en-US" dirty="0" smtClean="0"/>
              <a:t>and </a:t>
            </a:r>
            <a:r>
              <a:rPr lang="en-US" dirty="0"/>
              <a:t>how you live your life.</a:t>
            </a:r>
          </a:p>
          <a:p>
            <a:endParaRPr lang="en-US" dirty="0" smtClean="0"/>
          </a:p>
          <a:p>
            <a:r>
              <a:rPr lang="en-US" dirty="0"/>
              <a:t>•	</a:t>
            </a:r>
            <a:r>
              <a:rPr lang="en-US" b="1" dirty="0"/>
              <a:t>Shared Lives</a:t>
            </a:r>
            <a:r>
              <a:rPr lang="en-US" dirty="0"/>
              <a:t> </a:t>
            </a:r>
            <a:r>
              <a:rPr lang="en-US" dirty="0" smtClean="0"/>
              <a:t>– a provision by </a:t>
            </a:r>
            <a:r>
              <a:rPr lang="en-US" dirty="0"/>
              <a:t>individuals and families in their own home </a:t>
            </a:r>
          </a:p>
          <a:p>
            <a:endParaRPr lang="en-US" dirty="0"/>
          </a:p>
          <a:p>
            <a:endParaRPr lang="en-GB" dirty="0"/>
          </a:p>
        </p:txBody>
      </p:sp>
    </p:spTree>
    <p:extLst>
      <p:ext uri="{BB962C8B-B14F-4D97-AF65-F5344CB8AC3E}">
        <p14:creationId xmlns:p14="http://schemas.microsoft.com/office/powerpoint/2010/main" val="2084971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835696" y="2708920"/>
            <a:ext cx="5400600" cy="461665"/>
          </a:xfrm>
          <a:prstGeom prst="rect">
            <a:avLst/>
          </a:prstGeom>
        </p:spPr>
        <p:txBody>
          <a:bodyPr wrap="square">
            <a:spAutoFit/>
          </a:bodyPr>
          <a:lstStyle/>
          <a:p>
            <a:r>
              <a:rPr lang="en-GB" b="1" dirty="0"/>
              <a:t>WHAT IS A PERSONALISED LIFE</a:t>
            </a:r>
            <a:r>
              <a:rPr lang="en-GB" b="1" dirty="0" smtClean="0"/>
              <a:t>?</a:t>
            </a:r>
            <a:endParaRPr lang="en-GB" dirty="0"/>
          </a:p>
        </p:txBody>
      </p:sp>
    </p:spTree>
    <p:extLst>
      <p:ext uri="{BB962C8B-B14F-4D97-AF65-F5344CB8AC3E}">
        <p14:creationId xmlns:p14="http://schemas.microsoft.com/office/powerpoint/2010/main" val="4042818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475656" y="1166843"/>
            <a:ext cx="6120680" cy="4154983"/>
          </a:xfrm>
          <a:prstGeom prst="rect">
            <a:avLst/>
          </a:prstGeom>
        </p:spPr>
        <p:txBody>
          <a:bodyPr wrap="square">
            <a:spAutoFit/>
          </a:bodyPr>
          <a:lstStyle/>
          <a:p>
            <a:r>
              <a:rPr lang="en-GB" dirty="0" smtClean="0"/>
              <a:t>•	choosing who supports you:	agencies and individual support 	workers – their nature, compatibility, 	age etc.</a:t>
            </a:r>
          </a:p>
          <a:p>
            <a:endParaRPr lang="en-GB" dirty="0" smtClean="0"/>
          </a:p>
          <a:p>
            <a:r>
              <a:rPr lang="en-GB" dirty="0" smtClean="0"/>
              <a:t>•	defining and choosing what you do 	each day</a:t>
            </a:r>
          </a:p>
          <a:p>
            <a:endParaRPr lang="en-GB" dirty="0" smtClean="0"/>
          </a:p>
          <a:p>
            <a:r>
              <a:rPr lang="en-GB" dirty="0" smtClean="0"/>
              <a:t>•	being able to change your mind and 	act on it – at 	any point during the 	day or over the course of your life</a:t>
            </a:r>
            <a:endParaRPr lang="en-GB" dirty="0"/>
          </a:p>
        </p:txBody>
      </p:sp>
    </p:spTree>
    <p:extLst>
      <p:ext uri="{BB962C8B-B14F-4D97-AF65-F5344CB8AC3E}">
        <p14:creationId xmlns:p14="http://schemas.microsoft.com/office/powerpoint/2010/main" val="24218459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979712" y="1628800"/>
            <a:ext cx="5184576" cy="4093428"/>
          </a:xfrm>
          <a:prstGeom prst="rect">
            <a:avLst/>
          </a:prstGeom>
        </p:spPr>
        <p:txBody>
          <a:bodyPr wrap="square">
            <a:spAutoFit/>
          </a:bodyPr>
          <a:lstStyle/>
          <a:p>
            <a:pPr algn="ctr"/>
            <a:r>
              <a:rPr lang="en-GB" b="1" dirty="0" smtClean="0"/>
              <a:t>IS THIS ACHIEVEABLE?</a:t>
            </a:r>
          </a:p>
          <a:p>
            <a:pPr algn="ctr"/>
            <a:endParaRPr lang="en-GB" dirty="0"/>
          </a:p>
          <a:p>
            <a:pPr algn="ctr"/>
            <a:r>
              <a:rPr lang="en-GB" dirty="0"/>
              <a:t>Yes – but it involves resources</a:t>
            </a:r>
            <a:r>
              <a:rPr lang="en-GB" dirty="0" smtClean="0"/>
              <a:t>: </a:t>
            </a:r>
          </a:p>
          <a:p>
            <a:pPr algn="ctr"/>
            <a:endParaRPr lang="en-GB" dirty="0" smtClean="0"/>
          </a:p>
          <a:p>
            <a:pPr algn="ctr"/>
            <a:r>
              <a:rPr lang="en-US" dirty="0" smtClean="0"/>
              <a:t>Effective </a:t>
            </a:r>
            <a:r>
              <a:rPr lang="en-GB" sz="4400" b="1" i="1" dirty="0" smtClean="0"/>
              <a:t>ADVOCACY</a:t>
            </a:r>
            <a:endParaRPr lang="en-GB" sz="4400" b="1" i="1" dirty="0" smtClean="0"/>
          </a:p>
          <a:p>
            <a:pPr algn="ctr"/>
            <a:endParaRPr lang="en-GB" dirty="0"/>
          </a:p>
          <a:p>
            <a:pPr algn="ctr"/>
            <a:r>
              <a:rPr lang="en-GB" dirty="0" smtClean="0"/>
              <a:t>and</a:t>
            </a:r>
          </a:p>
          <a:p>
            <a:pPr algn="ctr"/>
            <a:endParaRPr lang="en-GB" dirty="0"/>
          </a:p>
          <a:p>
            <a:pPr algn="ctr"/>
            <a:r>
              <a:rPr lang="en-GB" dirty="0" smtClean="0"/>
              <a:t>Finance </a:t>
            </a:r>
          </a:p>
          <a:p>
            <a:pPr algn="ctr"/>
            <a:endParaRPr lang="en-GB" dirty="0" smtClean="0"/>
          </a:p>
        </p:txBody>
      </p:sp>
    </p:spTree>
    <p:extLst>
      <p:ext uri="{BB962C8B-B14F-4D97-AF65-F5344CB8AC3E}">
        <p14:creationId xmlns:p14="http://schemas.microsoft.com/office/powerpoint/2010/main" val="23423771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547664" y="1340768"/>
            <a:ext cx="6048672" cy="3046988"/>
          </a:xfrm>
          <a:prstGeom prst="rect">
            <a:avLst/>
          </a:prstGeom>
        </p:spPr>
        <p:txBody>
          <a:bodyPr wrap="square">
            <a:spAutoFit/>
          </a:bodyPr>
          <a:lstStyle/>
          <a:p>
            <a:pPr algn="ctr"/>
            <a:r>
              <a:rPr lang="en-GB" b="1"/>
              <a:t>WHO NEEDS TO KNOW </a:t>
            </a:r>
            <a:endParaRPr lang="en-GB" b="1" smtClean="0"/>
          </a:p>
          <a:p>
            <a:pPr algn="ctr"/>
            <a:r>
              <a:rPr lang="en-GB" b="1" smtClean="0"/>
              <a:t>ABOUT PERSONALISATION?</a:t>
            </a:r>
          </a:p>
          <a:p>
            <a:pPr algn="ctr"/>
            <a:endParaRPr lang="en-GB" b="1" smtClean="0"/>
          </a:p>
          <a:p>
            <a:pPr algn="ctr"/>
            <a:endParaRPr lang="en-GB" b="1"/>
          </a:p>
          <a:p>
            <a:pPr algn="ctr"/>
            <a:r>
              <a:rPr lang="en-GB" smtClean="0"/>
              <a:t>Individuals </a:t>
            </a:r>
            <a:r>
              <a:rPr lang="en-GB"/>
              <a:t>who </a:t>
            </a:r>
            <a:r>
              <a:rPr lang="en-GB" smtClean="0"/>
              <a:t>need support</a:t>
            </a:r>
          </a:p>
          <a:p>
            <a:pPr algn="ctr"/>
            <a:r>
              <a:rPr lang="en-GB" smtClean="0"/>
              <a:t>their families </a:t>
            </a:r>
          </a:p>
          <a:p>
            <a:pPr algn="ctr"/>
            <a:r>
              <a:rPr lang="en-GB" smtClean="0"/>
              <a:t>carers </a:t>
            </a:r>
          </a:p>
          <a:p>
            <a:pPr algn="ctr"/>
            <a:r>
              <a:rPr lang="en-GB" smtClean="0"/>
              <a:t>support </a:t>
            </a:r>
            <a:r>
              <a:rPr lang="en-GB"/>
              <a:t>networks</a:t>
            </a:r>
          </a:p>
        </p:txBody>
      </p:sp>
    </p:spTree>
    <p:extLst>
      <p:ext uri="{BB962C8B-B14F-4D97-AF65-F5344CB8AC3E}">
        <p14:creationId xmlns:p14="http://schemas.microsoft.com/office/powerpoint/2010/main" val="295713888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3972</TotalTime>
  <Words>395</Words>
  <Application>Microsoft Macintosh PowerPoint</Application>
  <PresentationFormat>On-screen Show (4:3)</PresentationFormat>
  <Paragraphs>93</Paragraphs>
  <Slides>26</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ＭＳ Ｐゴシック</vt:lpstr>
      <vt:lpstr>Arial</vt:lpstr>
      <vt:lpstr>Blank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project art works</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Adams</dc:creator>
  <cp:lastModifiedBy>Wendy Routley</cp:lastModifiedBy>
  <cp:revision>58</cp:revision>
  <cp:lastPrinted>2008-10-22T23:05:07Z</cp:lastPrinted>
  <dcterms:created xsi:type="dcterms:W3CDTF">2008-10-21T12:17:28Z</dcterms:created>
  <dcterms:modified xsi:type="dcterms:W3CDTF">2016-11-24T12:45:57Z</dcterms:modified>
</cp:coreProperties>
</file>